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9" r:id="rId1"/>
    <p:sldMasterId id="2147483743" r:id="rId2"/>
    <p:sldMasterId id="2147483755" r:id="rId3"/>
  </p:sldMasterIdLst>
  <p:notesMasterIdLst>
    <p:notesMasterId r:id="rId18"/>
  </p:notesMasterIdLst>
  <p:sldIdLst>
    <p:sldId id="257" r:id="rId4"/>
    <p:sldId id="258" r:id="rId5"/>
    <p:sldId id="260" r:id="rId6"/>
    <p:sldId id="261" r:id="rId7"/>
    <p:sldId id="262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0693400" cy="7562850"/>
  <p:notesSz cx="9926638" cy="6797675"/>
  <p:embeddedFontLst>
    <p:embeddedFont>
      <p:font typeface="Helvetica Neue" charset="0"/>
      <p:regular r:id="rId19"/>
      <p:bold r:id="rId20"/>
      <p:italic r:id="rId21"/>
      <p:boldItalic r:id="rId22"/>
    </p:embeddedFont>
    <p:embeddedFont>
      <p:font typeface="Arial Narrow" pitchFamily="34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Wingdings 2" pitchFamily="18" charset="2"/>
      <p:regular r:id="rId31"/>
    </p:embeddedFont>
    <p:embeddedFont>
      <p:font typeface="Constantia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6" y="-29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6" d="100"/>
          <a:sy n="106" d="100"/>
        </p:scale>
        <p:origin x="-2124" y="-96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2650" y="3228893"/>
            <a:ext cx="7941290" cy="3058947"/>
          </a:xfrm>
          <a:prstGeom prst="rect">
            <a:avLst/>
          </a:prstGeom>
          <a:noFill/>
          <a:ln>
            <a:noFill/>
          </a:ln>
        </p:spPr>
        <p:txBody>
          <a:bodyPr wrap="square" lIns="84047" tIns="84047" rIns="84047" bIns="84047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359985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323552" y="3228895"/>
            <a:ext cx="7279417" cy="3058879"/>
          </a:xfrm>
          <a:prstGeom prst="rect">
            <a:avLst/>
          </a:prstGeom>
          <a:noFill/>
          <a:ln>
            <a:noFill/>
          </a:ln>
        </p:spPr>
        <p:txBody>
          <a:bodyPr wrap="square" lIns="84047" tIns="42012" rIns="84047" bIns="42012" anchor="t" anchorCtr="0">
            <a:noAutofit/>
          </a:bodyPr>
          <a:lstStyle/>
          <a:p>
            <a:pPr>
              <a:buSzPct val="25000"/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992651" y="3228893"/>
            <a:ext cx="7941385" cy="3058879"/>
          </a:xfrm>
          <a:prstGeom prst="rect">
            <a:avLst/>
          </a:prstGeom>
        </p:spPr>
        <p:txBody>
          <a:bodyPr wrap="square" lIns="84047" tIns="84047" rIns="84047" bIns="84047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92651" y="3228893"/>
            <a:ext cx="7941385" cy="3058879"/>
          </a:xfrm>
          <a:prstGeom prst="rect">
            <a:avLst/>
          </a:prstGeom>
        </p:spPr>
        <p:txBody>
          <a:bodyPr wrap="square" lIns="84047" tIns="84047" rIns="84047" bIns="84047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92651" y="3228893"/>
            <a:ext cx="7941385" cy="3058879"/>
          </a:xfrm>
          <a:prstGeom prst="rect">
            <a:avLst/>
          </a:prstGeom>
        </p:spPr>
        <p:txBody>
          <a:bodyPr wrap="square" lIns="84047" tIns="84047" rIns="84047" bIns="84047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92651" y="3228893"/>
            <a:ext cx="7941385" cy="3058879"/>
          </a:xfrm>
          <a:prstGeom prst="rect">
            <a:avLst/>
          </a:prstGeom>
        </p:spPr>
        <p:txBody>
          <a:bodyPr wrap="square" lIns="84047" tIns="84047" rIns="84047" bIns="84047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992651" y="3228893"/>
            <a:ext cx="7941385" cy="3058879"/>
          </a:xfrm>
          <a:prstGeom prst="rect">
            <a:avLst/>
          </a:prstGeom>
        </p:spPr>
        <p:txBody>
          <a:bodyPr wrap="square" lIns="84047" tIns="84047" rIns="84047" bIns="84047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992651" y="3228893"/>
            <a:ext cx="7941385" cy="3058879"/>
          </a:xfrm>
          <a:prstGeom prst="rect">
            <a:avLst/>
          </a:prstGeom>
        </p:spPr>
        <p:txBody>
          <a:bodyPr wrap="square" lIns="84047" tIns="84047" rIns="84047" bIns="84047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992651" y="3228893"/>
            <a:ext cx="7941385" cy="3058879"/>
          </a:xfrm>
          <a:prstGeom prst="rect">
            <a:avLst/>
          </a:prstGeom>
        </p:spPr>
        <p:txBody>
          <a:bodyPr wrap="square" lIns="84047" tIns="84047" rIns="84047" bIns="84047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992651" y="3228893"/>
            <a:ext cx="7941385" cy="3058879"/>
          </a:xfrm>
          <a:prstGeom prst="rect">
            <a:avLst/>
          </a:prstGeom>
        </p:spPr>
        <p:txBody>
          <a:bodyPr wrap="square" lIns="84047" tIns="84047" rIns="84047" bIns="84047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992651" y="3228893"/>
            <a:ext cx="7941385" cy="3058879"/>
          </a:xfrm>
          <a:prstGeom prst="rect">
            <a:avLst/>
          </a:prstGeom>
        </p:spPr>
        <p:txBody>
          <a:bodyPr wrap="square" lIns="84047" tIns="84047" rIns="84047" bIns="84047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90"/>
            <a:ext cx="9089390" cy="16211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82"/>
            <a:ext cx="2812588" cy="71164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82"/>
            <a:ext cx="8263250" cy="71164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Gree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1051" y="0"/>
            <a:ext cx="10693500" cy="756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3949100"/>
            <a:ext cx="10694400" cy="3155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20950" y="4132166"/>
            <a:ext cx="7268400" cy="248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781768" y="6673360"/>
            <a:ext cx="7299000" cy="36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294934" y="7920143"/>
            <a:ext cx="264600" cy="3387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3782" y="1512570"/>
            <a:ext cx="9182066" cy="2016760"/>
          </a:xfrm>
          <a:ln>
            <a:noFill/>
          </a:ln>
        </p:spPr>
        <p:txBody>
          <a:bodyPr vert="horz" tIns="0" rIns="2086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23781" y="3560358"/>
            <a:ext cx="9185631" cy="1932728"/>
          </a:xfrm>
        </p:spPr>
        <p:txBody>
          <a:bodyPr lIns="0" rIns="20863"/>
          <a:lstStyle>
            <a:lvl1pPr marL="0" marR="52157" indent="0" algn="r">
              <a:buNone/>
              <a:defRPr>
                <a:solidFill>
                  <a:schemeClr val="tx1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7" y="1452067"/>
            <a:ext cx="9089390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217" y="2982643"/>
            <a:ext cx="9089390" cy="1664877"/>
          </a:xfrm>
        </p:spPr>
        <p:txBody>
          <a:bodyPr lIns="52157" rIns="52157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 tIns="52157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2045926"/>
            <a:ext cx="4724775" cy="727119"/>
          </a:xfrm>
        </p:spPr>
        <p:txBody>
          <a:bodyPr lIns="52157" tIns="0" rIns="52157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099" y="2050899"/>
            <a:ext cx="4726631" cy="722146"/>
          </a:xfrm>
        </p:spPr>
        <p:txBody>
          <a:bodyPr lIns="52157" tIns="0" rIns="52157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2773045"/>
            <a:ext cx="4724775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773045"/>
            <a:ext cx="4726631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713172" cy="1260475"/>
          </a:xfrm>
        </p:spPr>
        <p:txBody>
          <a:bodyPr vert="horz" tIns="521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567216"/>
            <a:ext cx="3208020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2005" y="1848697"/>
            <a:ext cx="3208020" cy="5041900"/>
          </a:xfrm>
        </p:spPr>
        <p:txBody>
          <a:bodyPr lIns="20863" rIns="20863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0822" y="1848697"/>
            <a:ext cx="5977908" cy="50419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2172" y="1221963"/>
            <a:ext cx="6148705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360390" y="5910634"/>
            <a:ext cx="181788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93" y="1297966"/>
            <a:ext cx="2587803" cy="1745279"/>
          </a:xfrm>
        </p:spPr>
        <p:txBody>
          <a:bodyPr vert="horz" lIns="52157" tIns="52157" rIns="52157" bIns="52157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94" y="3119521"/>
            <a:ext cx="2584238" cy="2403306"/>
          </a:xfrm>
        </p:spPr>
        <p:txBody>
          <a:bodyPr lIns="73020" rIns="52157" bIns="52157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5837" y="7009642"/>
            <a:ext cx="712893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076441" y="1322801"/>
            <a:ext cx="5400167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139" y="6414417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23921" y="6859085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008382"/>
            <a:ext cx="2406015" cy="574741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008382"/>
            <a:ext cx="7039822" cy="574741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3782" y="1512570"/>
            <a:ext cx="9182066" cy="2016760"/>
          </a:xfrm>
          <a:ln>
            <a:noFill/>
          </a:ln>
        </p:spPr>
        <p:txBody>
          <a:bodyPr vert="horz" tIns="0" rIns="2086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23781" y="3560358"/>
            <a:ext cx="9185631" cy="1932728"/>
          </a:xfrm>
        </p:spPr>
        <p:txBody>
          <a:bodyPr lIns="0" rIns="20863"/>
          <a:lstStyle>
            <a:lvl1pPr marL="0" marR="52157" indent="0" algn="r">
              <a:buNone/>
              <a:defRPr>
                <a:solidFill>
                  <a:schemeClr val="tx1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7" y="1452067"/>
            <a:ext cx="9089390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217" y="2982643"/>
            <a:ext cx="9089390" cy="1664877"/>
          </a:xfrm>
        </p:spPr>
        <p:txBody>
          <a:bodyPr lIns="52157" rIns="52157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 tIns="52157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2045926"/>
            <a:ext cx="4724775" cy="727119"/>
          </a:xfrm>
        </p:spPr>
        <p:txBody>
          <a:bodyPr lIns="52157" tIns="0" rIns="52157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099" y="2050899"/>
            <a:ext cx="4726631" cy="722146"/>
          </a:xfrm>
        </p:spPr>
        <p:txBody>
          <a:bodyPr lIns="52157" tIns="0" rIns="52157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2773045"/>
            <a:ext cx="4724775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773045"/>
            <a:ext cx="4726631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713172" cy="1260475"/>
          </a:xfrm>
        </p:spPr>
        <p:txBody>
          <a:bodyPr vert="horz" tIns="521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833"/>
            <a:ext cx="9089390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5463"/>
            <a:ext cx="9089390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567216"/>
            <a:ext cx="3208020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2005" y="1848697"/>
            <a:ext cx="3208020" cy="5041900"/>
          </a:xfrm>
        </p:spPr>
        <p:txBody>
          <a:bodyPr lIns="20863" rIns="20863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0822" y="1848697"/>
            <a:ext cx="5977908" cy="50419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2172" y="1221963"/>
            <a:ext cx="6148705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360390" y="5910634"/>
            <a:ext cx="181788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93" y="1297966"/>
            <a:ext cx="2587803" cy="1745279"/>
          </a:xfrm>
        </p:spPr>
        <p:txBody>
          <a:bodyPr vert="horz" lIns="52157" tIns="52157" rIns="52157" bIns="52157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94" y="3119521"/>
            <a:ext cx="2584238" cy="2403306"/>
          </a:xfrm>
        </p:spPr>
        <p:txBody>
          <a:bodyPr lIns="73020" rIns="52157" bIns="52157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5837" y="7009642"/>
            <a:ext cx="712893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076441" y="1322801"/>
            <a:ext cx="5400167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139" y="6414417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23921" y="6859085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008382"/>
            <a:ext cx="2406015" cy="574741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008382"/>
            <a:ext cx="7039822" cy="574741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639" y="1946734"/>
            <a:ext cx="5537918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786" y="1946734"/>
            <a:ext cx="5537919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892"/>
            <a:ext cx="4724775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9" indent="0">
              <a:buNone/>
              <a:defRPr sz="2300" b="1"/>
            </a:lvl2pPr>
            <a:lvl3pPr marL="1042778" indent="0">
              <a:buNone/>
              <a:defRPr sz="2100" b="1"/>
            </a:lvl3pPr>
            <a:lvl4pPr marL="1564165" indent="0">
              <a:buNone/>
              <a:defRPr sz="1800" b="1"/>
            </a:lvl4pPr>
            <a:lvl5pPr marL="2085552" indent="0">
              <a:buNone/>
              <a:defRPr sz="1800" b="1"/>
            </a:lvl5pPr>
            <a:lvl6pPr marL="2606942" indent="0">
              <a:buNone/>
              <a:defRPr sz="1800" b="1"/>
            </a:lvl6pPr>
            <a:lvl7pPr marL="3128331" indent="0">
              <a:buNone/>
              <a:defRPr sz="1800" b="1"/>
            </a:lvl7pPr>
            <a:lvl8pPr marL="3649720" indent="0">
              <a:buNone/>
              <a:defRPr sz="1800" b="1"/>
            </a:lvl8pPr>
            <a:lvl9pPr marL="41711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8408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4" y="1692892"/>
            <a:ext cx="472663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9" indent="0">
              <a:buNone/>
              <a:defRPr sz="2300" b="1"/>
            </a:lvl2pPr>
            <a:lvl3pPr marL="1042778" indent="0">
              <a:buNone/>
              <a:defRPr sz="2100" b="1"/>
            </a:lvl3pPr>
            <a:lvl4pPr marL="1564165" indent="0">
              <a:buNone/>
              <a:defRPr sz="1800" b="1"/>
            </a:lvl4pPr>
            <a:lvl5pPr marL="2085552" indent="0">
              <a:buNone/>
              <a:defRPr sz="1800" b="1"/>
            </a:lvl5pPr>
            <a:lvl6pPr marL="2606942" indent="0">
              <a:buNone/>
              <a:defRPr sz="1800" b="1"/>
            </a:lvl6pPr>
            <a:lvl7pPr marL="3128331" indent="0">
              <a:buNone/>
              <a:defRPr sz="1800" b="1"/>
            </a:lvl7pPr>
            <a:lvl8pPr marL="3649720" indent="0">
              <a:buNone/>
              <a:defRPr sz="1800" b="1"/>
            </a:lvl8pPr>
            <a:lvl9pPr marL="417110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4" y="2398408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5" y="301113"/>
            <a:ext cx="3518055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118"/>
            <a:ext cx="597790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5" y="1582598"/>
            <a:ext cx="351805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89" indent="0">
              <a:buNone/>
              <a:defRPr sz="1400"/>
            </a:lvl2pPr>
            <a:lvl3pPr marL="1042778" indent="0">
              <a:buNone/>
              <a:defRPr sz="1100"/>
            </a:lvl3pPr>
            <a:lvl4pPr marL="1564165" indent="0">
              <a:buNone/>
              <a:defRPr sz="1000"/>
            </a:lvl4pPr>
            <a:lvl5pPr marL="2085552" indent="0">
              <a:buNone/>
              <a:defRPr sz="1000"/>
            </a:lvl5pPr>
            <a:lvl6pPr marL="2606942" indent="0">
              <a:buNone/>
              <a:defRPr sz="1000"/>
            </a:lvl6pPr>
            <a:lvl7pPr marL="3128331" indent="0">
              <a:buNone/>
              <a:defRPr sz="1000"/>
            </a:lvl7pPr>
            <a:lvl8pPr marL="3649720" indent="0">
              <a:buNone/>
              <a:defRPr sz="1000"/>
            </a:lvl8pPr>
            <a:lvl9pPr marL="41711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1389" indent="0">
              <a:buNone/>
              <a:defRPr sz="3200"/>
            </a:lvl2pPr>
            <a:lvl3pPr marL="1042778" indent="0">
              <a:buNone/>
              <a:defRPr sz="2700"/>
            </a:lvl3pPr>
            <a:lvl4pPr marL="1564165" indent="0">
              <a:buNone/>
              <a:defRPr sz="2300"/>
            </a:lvl4pPr>
            <a:lvl5pPr marL="2085552" indent="0">
              <a:buNone/>
              <a:defRPr sz="2300"/>
            </a:lvl5pPr>
            <a:lvl6pPr marL="2606942" indent="0">
              <a:buNone/>
              <a:defRPr sz="2300"/>
            </a:lvl6pPr>
            <a:lvl7pPr marL="3128331" indent="0">
              <a:buNone/>
              <a:defRPr sz="2300"/>
            </a:lvl7pPr>
            <a:lvl8pPr marL="3649720" indent="0">
              <a:buNone/>
              <a:defRPr sz="2300"/>
            </a:lvl8pPr>
            <a:lvl9pPr marL="4171108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89" indent="0">
              <a:buNone/>
              <a:defRPr sz="1400"/>
            </a:lvl2pPr>
            <a:lvl3pPr marL="1042778" indent="0">
              <a:buNone/>
              <a:defRPr sz="1100"/>
            </a:lvl3pPr>
            <a:lvl4pPr marL="1564165" indent="0">
              <a:buNone/>
              <a:defRPr sz="1000"/>
            </a:lvl4pPr>
            <a:lvl5pPr marL="2085552" indent="0">
              <a:buNone/>
              <a:defRPr sz="1000"/>
            </a:lvl5pPr>
            <a:lvl6pPr marL="2606942" indent="0">
              <a:buNone/>
              <a:defRPr sz="1000"/>
            </a:lvl6pPr>
            <a:lvl7pPr marL="3128331" indent="0">
              <a:buNone/>
              <a:defRPr sz="1000"/>
            </a:lvl7pPr>
            <a:lvl8pPr marL="3649720" indent="0">
              <a:buNone/>
              <a:defRPr sz="1000"/>
            </a:lvl8pPr>
            <a:lvl9pPr marL="41711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  <a:prstGeom prst="rect">
            <a:avLst/>
          </a:prstGeom>
        </p:spPr>
        <p:txBody>
          <a:bodyPr vert="horz" lIns="104277" tIns="52139" rIns="104277" bIns="5213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670"/>
            <a:ext cx="9624060" cy="4991131"/>
          </a:xfrm>
          <a:prstGeom prst="rect">
            <a:avLst/>
          </a:prstGeom>
        </p:spPr>
        <p:txBody>
          <a:bodyPr vert="horz" lIns="104277" tIns="52139" rIns="104277" bIns="5213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9643"/>
            <a:ext cx="2495127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9643"/>
            <a:ext cx="3386243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9643"/>
            <a:ext cx="2495127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sldNum="0" hdr="0" ftr="0" dt="0"/>
  <p:txStyles>
    <p:titleStyle>
      <a:lvl1pPr algn="ctr" defTabSz="104277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42" indent="-391042" algn="l" defTabSz="104277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56" indent="-325870" algn="l" defTabSz="104277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70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60" indent="-260693" algn="l" defTabSz="104277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248" indent="-260693" algn="l" defTabSz="104277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636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025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411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803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89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78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65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52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42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31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20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08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39" y="-7878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23921" y="-7878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  <a:prstGeom prst="rect">
            <a:avLst/>
          </a:prstGeom>
        </p:spPr>
        <p:txBody>
          <a:bodyPr vert="horz" lIns="0" tIns="52157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0" y="2134404"/>
            <a:ext cx="9624060" cy="4840224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18909" y="7009642"/>
            <a:ext cx="3920913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267613" y="7009642"/>
            <a:ext cx="89111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2239" y="223211"/>
            <a:ext cx="10736141" cy="71595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944" indent="-3129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28165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indent="-28165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92" indent="-2399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036" indent="-2399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980" indent="-2399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610" indent="-2086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554" indent="-208630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498" indent="-2086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39" y="-7878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23921" y="-7878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  <a:prstGeom prst="rect">
            <a:avLst/>
          </a:prstGeom>
        </p:spPr>
        <p:txBody>
          <a:bodyPr vert="horz" lIns="0" tIns="52157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0" y="2134404"/>
            <a:ext cx="9624060" cy="4840224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18909" y="7009642"/>
            <a:ext cx="3920913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267613" y="7009642"/>
            <a:ext cx="89111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2239" y="223211"/>
            <a:ext cx="10736141" cy="71595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944" indent="-3129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28165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indent="-28165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92" indent="-2399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036" indent="-2399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980" indent="-2399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610" indent="-2086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554" indent="-208630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498" indent="-2086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0" y="0"/>
            <a:ext cx="10693400" cy="5077570"/>
          </a:xfrm>
          <a:prstGeom prst="rect">
            <a:avLst/>
          </a:prstGeom>
          <a:solidFill>
            <a:srgbClr val="34AB62"/>
          </a:solidFill>
          <a:ln>
            <a:solidFill>
              <a:schemeClr val="accent1"/>
            </a:solidFill>
          </a:ln>
        </p:spPr>
        <p:txBody>
          <a:bodyPr wrap="square" lIns="45700" tIns="45700" rIns="45700" bIns="4570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000000"/>
              </a:buClr>
            </a:pPr>
            <a:endParaRPr sz="2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0" y="253034"/>
            <a:ext cx="10681033" cy="34563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ВИДЫ ДЕЯТЕЛЬНОСТИ,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ПРИ ОСУЩЕСТВЛЕНИИ КОТОРЫХ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НЕ ТРЕБУЕТСЯ РЕГИСТРАЦИЯ ФИЗИЧЕСКОГО ЛИЦА В КАЧЕСТВЕ ИНДИВИДУАЛЬНОГО ПРЕДПРИНИМАТЕЛЯ 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68825" y="3515600"/>
            <a:ext cx="8454600" cy="16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2530" name="Picture 2" descr="http://www.nalog.gov.by/uploads/images/jivite-mudro50x30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8704" y="5797650"/>
            <a:ext cx="6264696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nalog.gov.by/uploads/images/igol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004" y="2773313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74292" y="3349377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ремонт швейных, трикотажных изделий и головных уборов, кроме ремонта ковров и ковровых изделий;  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nalog.gov.by/uploads/images/do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204" y="4717529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alog.gov.by/uploads/images/ros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180" y="1189137"/>
            <a:ext cx="20882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10396" y="1621185"/>
            <a:ext cx="66967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предоставление услуг, оказываемых при помощи автоматов для измерения веса, роста; 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2444" y="5077569"/>
            <a:ext cx="61926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сдача внаем (поднаем) жилых помещений, кроме предоставления мест для краткосрочного проживания. 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807269"/>
            <a:ext cx="10693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22.10.2017 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ПРЕДПРИНИМАТЕЛЬСКОЙ ДЕЯТЕЛЬНОСТИ НЕ ОТНОСЯТСЯ 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34132" y="2014506"/>
            <a:ext cx="1022513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ОСУЩЕСТВЛЯЕМЫЕ ФИЗИЧЕСКИМИ ЛИЦАМИ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 исключением иностранных граждан и лиц без гражданства, временно пребывающих и временно проживающих в Республике Беларусь,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 привлечения иных физических лиц по трудовым и (или) гражданско-правовым договорам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следующие виды деятельности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nalog.gov.by/uploads/images/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1036" y="3853433"/>
            <a:ext cx="16561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156" y="3997449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торговых местах на рынках и (или) в иных установленных местными исполнительными 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распорядительными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органами местах изготовленных этими физическими лицами хлебобулочных и кондитерских изделий, готовой кулинарной продукции;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nalog.gov.by/uploads/images/12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5437609"/>
            <a:ext cx="180250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10396" y="5653633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предоставление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принадлежащих на праве собственности физическому лицу иным физическим лицам жилых помещений, садовых домиков, дач для краткосрочного проживания.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140" y="829097"/>
            <a:ext cx="100811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ОСУЩЕСТВЛЯЕМЫЕ ФИЗИЧЕСКИМИ ЛИЦАМИ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 исключением иностранных граждан и лиц без гражданства, временно пребывающих и временно проживающих в Республике Беларусь,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 привлечения иных физических лиц по трудовым и (или) гражданско-правовым договорам,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ЗАКАЗАМ ГРАЖДАН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приобретающих или использующих товары (работы, услуги) исключительно для личных, бытовых, семейных и иных нужд, не связанных с осуществлением предпринимательской деятельности,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следующие виды деятельности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nalog.gov.by/uploads/images/13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40" y="4069457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nalog.gov.by/uploads/images/14-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884" y="5581625"/>
            <a:ext cx="16561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62324" y="3709417"/>
            <a:ext cx="8352928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выполнение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работ, оказание услуг по дизайну интерьеров, графическому дизайну, оформлению (украшению) автомобилей, внутреннего пространства капитальных строений (зданий, сооружений), помещений, иных мест, а также моделирование предметов оформления интерьера, текстильных изделий, мебели, одежды и обуви, предметов личного пользования и бытовых изделий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6580" y="6013673"/>
            <a:ext cx="3286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ремонт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часов, обуви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alog.gov.by/uploads/images/15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204" y="1261145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54412" y="1477169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ремонт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восстановление, включая перетяжку, домашней мебели из материалов заказчика сборка мебели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nalog.gov.by/uploads/images/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8948" y="2341265"/>
            <a:ext cx="172819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98428" y="2989337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настройка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музыкальных инструментов</a:t>
            </a:r>
            <a:r>
              <a:rPr lang="ru-RU" sz="2000" dirty="0" smtClean="0"/>
              <a:t> 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6" name="Рисунок 5" descr="http://www.nalog.gov.by/uploads/images/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0236" y="3637409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86461" y="4141465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распиловка и колка дров, погрузка и разгрузка грузов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www.nalog.gov.by/uploads/images/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8988" y="5077569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50356" y="5581625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производство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одежды (в том числе головных уборов) и обуви из материалов заказчика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alog.gov.by/uploads/images/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2964" y="829097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nalog.gov.by/uploads/images/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172" y="2989337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nalog.gov.by/uploads/images/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6900" y="5005561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98228" y="1189137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штукатурные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малярные, стекольные работы, работы по устройству покрытий пола и облицовке стен, оклеивание стен обоями, кладка (ремонт) печей и каминов 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4372" y="2845321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оказание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 по разработке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веб-сайтов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установке (настройке) компьютеров и программного обеспечения, восстановлению компьютеров после сбоя, ремонт, техническое обслуживание компьютеров и периферийного оборудования, обучение работе на персональном компьютере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62324" y="5509617"/>
            <a:ext cx="53467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парикмахерские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косметические услуги, а также услуги по маникюру и педикюру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nalog.gov.by/uploads/images/kuznet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96" y="1837209"/>
            <a:ext cx="1944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78148" y="757089"/>
            <a:ext cx="936104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ПРЕДПРИНИМАТЕЛЬСКОЙ ДЕЯТЕЛЬНОСТИ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ОТНОСЯТСЯ: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404" y="2341265"/>
            <a:ext cx="439248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ремесленная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pic>
        <p:nvPicPr>
          <p:cNvPr id="7" name="Рисунок 6" descr="http://www.nalog.gov.by/uploads/images/dom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2964" y="2845321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82404" y="3205361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оказанию услуг в сфере </a:t>
            </a:r>
            <a:r>
              <a:rPr lang="ru-RU" sz="23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агроэкотуризма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3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www.nalog.gov.by/uploads/images/jablok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156" y="4933553"/>
            <a:ext cx="20882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38388" y="4789538"/>
            <a:ext cx="7128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 Республики Беларусь, осуществляющих ведение личных подсобных хозяйств, по производству, переработке и реализации произведенной ими сельскохозяйственной продукции;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nalog.gov.by/uploads/images/kru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4972" y="2701305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50356" y="3205361"/>
            <a:ext cx="56166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осуществляемая в рамках временных научных коллективов;</a:t>
            </a:r>
            <a:endParaRPr lang="ru-RU" sz="23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nalog.gov.by/uploads/images/protsent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172" y="4789537"/>
            <a:ext cx="16561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78348" y="4789537"/>
            <a:ext cx="77768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 по использованию собственных ценных бумаг и банковских счетов в качестве средства платежа или в целях сохранения денежных средств и получения дохода</a:t>
            </a:r>
            <a:r>
              <a:rPr lang="ru-RU" sz="2300" dirty="0" smtClean="0"/>
              <a:t>;</a:t>
            </a:r>
            <a:endParaRPr lang="ru-RU" sz="2300" dirty="0"/>
          </a:p>
        </p:txBody>
      </p:sp>
      <p:pic>
        <p:nvPicPr>
          <p:cNvPr id="8" name="Рисунок 7" descr="http://www.nalog.gov.by/uploads/images/ves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88" y="1189137"/>
            <a:ext cx="17281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38388" y="1261145"/>
            <a:ext cx="655272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адвокатская 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деятельность; 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нотариальная 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нотариусов; 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третейских судей; 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</a:t>
            </a:r>
            <a:r>
              <a:rPr kumimoji="0" lang="ru-RU" sz="23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медиаторов</a:t>
            </a:r>
            <a:r>
              <a:rPr lang="ru-RU" sz="2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30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82204" y="760225"/>
            <a:ext cx="9289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ОСУЩЕСТВЛЯЕМЫЕ ФИЗИЧЕСКИМИ ЛИЦАМИ САМОСТОЯТЕЛЬНО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без привлечения иных физических лиц по трудовым и (или) гражданско-правовым договорам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следующие виды деятельности</a:t>
            </a: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nalog.gov.by/uploads/images/globu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64" y="3205361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54412" y="2917329"/>
            <a:ext cx="770485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ИНОСТРАННЫМИ ГРАЖДАНАМИ И ЛИЦАМИ БЕЗ ГРАЖДАНСТВА,  временно пребывающими и временно проживающими в Республике Беларусь, на торговых местах на рынках и (или) в иных установленных местными исполнительными и распорядительными органами местах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более ПЯТИ дней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календарном месяце </a:t>
            </a:r>
            <a:r>
              <a:rPr lang="ru-RU" sz="23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произведений живописи, графики, скульптуры, предметов народных промыслов, продукции растениеводства и пчеловодства;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8188" y="973113"/>
            <a:ext cx="95050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ФИЗИЧЕСКИМИ ЛИЦАМИ, </a:t>
            </a:r>
            <a:r>
              <a:rPr lang="ru-RU" sz="23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исключением иностранных гражданами и лицами без гражданства, временно пребывающими и временно проживающими в Республике Беларусь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ТОРГОВЫХ МЕСТАХ НА РЫНКАХ и (или) В ИНЫХ УСТАНОВЛЕННЫХ местными исполнительными и распорядительными органами МЕСТАХ: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810196" y="2870483"/>
            <a:ext cx="9505056" cy="41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550" i="1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созданных этими физическими лицами ПРОИЗВЕДЕНИЙ ЖИВОПИСИ, ГРАФИКИ, СКУЛЬПТУРЫ, предметов народных промыслов;</a:t>
            </a:r>
            <a:r>
              <a:rPr kumimoji="0" lang="ru-RU" sz="155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продукции ЦВЕТОВОДСТВА, декоративных растений, их семян и рассады, ЖИВОТНЫХ;</a:t>
            </a:r>
            <a:r>
              <a:rPr lang="ru-RU" sz="15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55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лекарственных растений, ягод, грибов, орехов, другой ДИКОРАСТУЩЕЙ ПРОДУКЦИИ;</a:t>
            </a:r>
          </a:p>
          <a:p>
            <a:pPr lvl="0" algn="just" fontAlgn="base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55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ОВОЩЕЙ И ФРУКТОВ </a:t>
            </a:r>
            <a:r>
              <a:rPr lang="ru-RU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том числе в переработанном виде путем соления, квашения, мочения, сушения), иной продукции растениеводства (за исключением продукции цветоводства, декоративных растений, их семян и рассады), молочных и кисломолочных продуктов (в том числе в переработанном виде), </a:t>
            </a:r>
            <a:r>
              <a:rPr lang="ru-RU" sz="155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ПРОДУКЦИИ ПЧЕЛОВОДСТВА, ИНОЙ ПРОДУКЦИИ ЖИВОТНОВОДСТВА </a:t>
            </a:r>
            <a:r>
              <a:rPr lang="ru-RU" sz="155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(кроме пушнины), полученной от домашних животных (крупный рогатый скот, свиньи, лошади, овцы, козы, кролики, сельскохозяйственная птица) как в живом виде, так и продуктами убоя в сыром или переработанном виде, при наличии справки местного исполнительного и распорядительного органа, подтверждающей, что реализуемая продукция произведена плательщиком, на находящемся на территории Республики Беларусь земельном участке, предоставленном плательщику для строительства и (или) обслуживания жилого дома, ведения личного подсобного хозяйства, коллективного садоводства, дачного строительства, огородничества, в виде служебного земельного надела.</a:t>
            </a:r>
            <a:r>
              <a:rPr lang="ru-RU" sz="155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55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882204" y="4395800"/>
            <a:ext cx="3744416" cy="21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en-US" sz="1800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nalog.gov.by/uploads/images/chteni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004" y="3205361"/>
            <a:ext cx="1966342" cy="168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alog.gov.by/uploads/images/ubork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212" y="5221585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66180" y="3061345"/>
            <a:ext cx="770485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репетиторство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(консультативные услуги по отдельным учебным предметам (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предметам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учебным дисциплинам (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дисциплинам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образовательным областям, темам, в том числе помощь в подготовке к централизованному тестированию);   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54412" y="5725641"/>
            <a:ext cx="56886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чистка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уборка жилых помещений;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www.nalog.gov.by/uploads/images/trakto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6220" y="1045121"/>
            <a:ext cx="17281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898428" y="1217745"/>
            <a:ext cx="669674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оказание </a:t>
            </a:r>
            <a:r>
              <a:rPr kumimoji="0" lang="ru-RU" sz="230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услуг по выращиванию сельскохозяйственной продукции;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оказание </a:t>
            </a:r>
            <a:r>
              <a:rPr kumimoji="0" lang="ru-RU" sz="230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услуг по дроблению зерна;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выпас </a:t>
            </a:r>
            <a:r>
              <a:rPr kumimoji="0" lang="ru-RU" sz="230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скота; </a:t>
            </a:r>
            <a:endParaRPr kumimoji="0" lang="ru-RU" sz="2300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nalog.gov.by/uploads/images/tedezh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64" y="1261145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82404" y="1333153"/>
            <a:ext cx="77768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выполняемые домашними работниками: стирка и глаженье постельного белья и других вещей, выгул домашних животных и уход за ними, закупка продуктов, приготовление пищи, мытье посуды, внесение платы из средств обслуживаемого лица за пользование жилым помещением и жилищно-коммунальные услуги;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nalog.gov.by/uploads/images/karaok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4972" y="4213473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82204" y="4069457"/>
            <a:ext cx="734481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музыкально-развлекательное обслуживание </a:t>
            </a: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свадеб, юбилеев и прочих торжественных мероприятий; </a:t>
            </a:r>
            <a:endParaRPr kumimoji="0" lang="ru-RU" sz="2300" b="0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еятельность </a:t>
            </a: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актеров, танцоров, музыкантов, исполнителей разговорного жанра, выступающих индивидуально; </a:t>
            </a:r>
            <a:endParaRPr kumimoji="0" lang="ru-RU" sz="2300" b="0" i="0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 </a:t>
            </a: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услуг тамадой;</a:t>
            </a:r>
            <a:r>
              <a:rPr kumimoji="0" lang="ru-RU" sz="2300" b="0" i="0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nalog.gov.by/uploads/images/fotogra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196" y="1117129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nalog.gov.by/uploads/images/ded-moroz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8988" y="2701305"/>
            <a:ext cx="21336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alog.gov.by/uploads/images/sabak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0236" y="4717529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26420" y="1765201"/>
            <a:ext cx="57606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фотосъемка, изготовление фотографий;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6260" y="3133353"/>
            <a:ext cx="69127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деятельность, связанная с поздравлением с днем рождения, Новым годом и иными праздниками независимо от места их проведения;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86460" y="5005561"/>
            <a:ext cx="56166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реализация котят и щенков при условии содержания домашнего животного (кошки, собаки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nalog.gov.by/uploads/images/sabaka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204" y="1117129"/>
            <a:ext cx="17281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94372" y="1405161"/>
            <a:ext cx="77048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по содержанию, уходу и дрессировке домашних животных, кроме сельскохозяйственных животных;  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nalog.gov.by/uploads/images/kolltsent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83004" y="2485281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86260" y="2845321"/>
            <a:ext cx="67687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копированию, подготовке документов и прочая специализированная офисная деятельность;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nalog.gov.by/uploads/images/ruchk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164" y="4141465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66380" y="4501505"/>
            <a:ext cx="56886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письменному и устному переводу; </a:t>
            </a:r>
            <a:r>
              <a:rPr lang="ru-RU" dirty="0" smtClean="0"/>
              <a:t>  </a:t>
            </a:r>
            <a:endParaRPr lang="ru-RU" dirty="0"/>
          </a:p>
        </p:txBody>
      </p:sp>
      <p:pic>
        <p:nvPicPr>
          <p:cNvPr id="11" name="Рисунок 10" descr="http://www.nalog.gov.by/uploads/images/dava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4852" y="5293593"/>
            <a:ext cx="1944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94372" y="5941665"/>
            <a:ext cx="429957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Font typeface="Wingdings" pitchFamily="2" charset="2"/>
              <a:buChar char="ü"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уход за взрослыми и детьми; </a:t>
            </a:r>
            <a:r>
              <a:rPr lang="ru-RU" dirty="0" smtClean="0"/>
              <a:t>  </a:t>
            </a:r>
            <a:endParaRPr lang="ru-RU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Другая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Другая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1031</Words>
  <Application>Microsoft Office PowerPoint</Application>
  <PresentationFormat>Произвольный</PresentationFormat>
  <Paragraphs>54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Helvetica Neue</vt:lpstr>
      <vt:lpstr>Times New Roman</vt:lpstr>
      <vt:lpstr>Wingdings</vt:lpstr>
      <vt:lpstr>Arial Narrow</vt:lpstr>
      <vt:lpstr>Calibri</vt:lpstr>
      <vt:lpstr>Wingdings 2</vt:lpstr>
      <vt:lpstr>Constantia</vt:lpstr>
      <vt:lpstr>Тема Office</vt:lpstr>
      <vt:lpstr>Поток</vt:lpstr>
      <vt:lpstr>1_Поток</vt:lpstr>
      <vt:lpstr>ВИДЫ ДЕЯТЕЛЬНОСТИ,  ПРИ ОСУЩЕСТВЛЕНИИ КОТОРЫХ  НЕ ТРЕБУЕТСЯ РЕГИСТРАЦИЯ ФИЗИЧЕСКОГО ЛИЦА В КАЧЕСТВЕ ИНДИВИДУАЛЬНОГО ПРЕДПРИНИМАТЕЛЯ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ОТКРЫТЬ СВОЕ ДЕЛО НА KUFAR: ПОДСКАЗКИ ДЛЯ БИЗНЕСА, КОТОРОМУ ПОРА В ИНТЕРНЕТ</dc:title>
  <dc:creator>Рожина Светлана Эдуардовна</dc:creator>
  <cp:lastModifiedBy>101_Vinnikova_O_M</cp:lastModifiedBy>
  <cp:revision>137</cp:revision>
  <dcterms:modified xsi:type="dcterms:W3CDTF">2017-10-20T12:14:11Z</dcterms:modified>
</cp:coreProperties>
</file>