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6" r:id="rId2"/>
    <p:sldId id="261" r:id="rId3"/>
    <p:sldId id="262" r:id="rId4"/>
    <p:sldId id="286" r:id="rId5"/>
    <p:sldId id="263" r:id="rId6"/>
    <p:sldId id="285" r:id="rId7"/>
    <p:sldId id="284" r:id="rId8"/>
    <p:sldId id="276" r:id="rId9"/>
    <p:sldId id="277"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E299C5-2250-449F-B541-BA7A68F5825B}" type="datetimeFigureOut">
              <a:rPr lang="ru-RU" smtClean="0"/>
              <a:t>07.10.2021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8DD4B1-2E75-4A11-9594-1FCB3F2D0479}" type="slidenum">
              <a:rPr lang="ru-RU" smtClean="0"/>
              <a:t>‹#›</a:t>
            </a:fld>
            <a:endParaRPr lang="ru-RU"/>
          </a:p>
        </p:txBody>
      </p:sp>
    </p:spTree>
    <p:extLst>
      <p:ext uri="{BB962C8B-B14F-4D97-AF65-F5344CB8AC3E}">
        <p14:creationId xmlns:p14="http://schemas.microsoft.com/office/powerpoint/2010/main" val="53683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68DD4B1-2E75-4A11-9594-1FCB3F2D0479}" type="slidenum">
              <a:rPr lang="ru-RU" smtClean="0"/>
              <a:t>3</a:t>
            </a:fld>
            <a:endParaRPr lang="ru-RU"/>
          </a:p>
        </p:txBody>
      </p:sp>
    </p:spTree>
    <p:extLst>
      <p:ext uri="{BB962C8B-B14F-4D97-AF65-F5344CB8AC3E}">
        <p14:creationId xmlns:p14="http://schemas.microsoft.com/office/powerpoint/2010/main" val="4188479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F0BFB98-FE6C-4C56-887F-F030F7F00CF3}" type="datetimeFigureOut">
              <a:rPr lang="ru-RU" smtClean="0"/>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143834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F0BFB98-FE6C-4C56-887F-F030F7F00CF3}" type="datetimeFigureOut">
              <a:rPr lang="ru-RU" smtClean="0"/>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2130807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F0BFB98-FE6C-4C56-887F-F030F7F00CF3}" type="datetimeFigureOut">
              <a:rPr lang="ru-RU" smtClean="0"/>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344548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F0BFB98-FE6C-4C56-887F-F030F7F00CF3}" type="datetimeFigureOut">
              <a:rPr lang="ru-RU" smtClean="0"/>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2005794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F0BFB98-FE6C-4C56-887F-F030F7F00CF3}" type="datetimeFigureOut">
              <a:rPr lang="ru-RU" smtClean="0"/>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2375165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F0BFB98-FE6C-4C56-887F-F030F7F00CF3}" type="datetimeFigureOut">
              <a:rPr lang="ru-RU" smtClean="0"/>
              <a:t>07.10.2021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1151777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F0BFB98-FE6C-4C56-887F-F030F7F00CF3}" type="datetimeFigureOut">
              <a:rPr lang="ru-RU" smtClean="0"/>
              <a:t>07.10.2021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366041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F0BFB98-FE6C-4C56-887F-F030F7F00CF3}" type="datetimeFigureOut">
              <a:rPr lang="ru-RU" smtClean="0"/>
              <a:t>07.10.2021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93560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F0BFB98-FE6C-4C56-887F-F030F7F00CF3}" type="datetimeFigureOut">
              <a:rPr lang="ru-RU" smtClean="0"/>
              <a:t>07.10.2021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207338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F0BFB98-FE6C-4C56-887F-F030F7F00CF3}" type="datetimeFigureOut">
              <a:rPr lang="ru-RU" smtClean="0"/>
              <a:t>07.10.2021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302975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F0BFB98-FE6C-4C56-887F-F030F7F00CF3}" type="datetimeFigureOut">
              <a:rPr lang="ru-RU" smtClean="0"/>
              <a:t>07.10.2021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F12E8A-C734-4527-9276-66AA72BE614B}" type="slidenum">
              <a:rPr lang="ru-RU" smtClean="0"/>
              <a:t>‹#›</a:t>
            </a:fld>
            <a:endParaRPr lang="ru-RU"/>
          </a:p>
        </p:txBody>
      </p:sp>
    </p:spTree>
    <p:extLst>
      <p:ext uri="{BB962C8B-B14F-4D97-AF65-F5344CB8AC3E}">
        <p14:creationId xmlns:p14="http://schemas.microsoft.com/office/powerpoint/2010/main" val="288656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BFB98-FE6C-4C56-887F-F030F7F00CF3}" type="datetimeFigureOut">
              <a:rPr lang="ru-RU" smtClean="0"/>
              <a:t>07.10.2021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12E8A-C734-4527-9276-66AA72BE614B}" type="slidenum">
              <a:rPr lang="ru-RU" smtClean="0"/>
              <a:t>‹#›</a:t>
            </a:fld>
            <a:endParaRPr lang="ru-RU"/>
          </a:p>
        </p:txBody>
      </p:sp>
    </p:spTree>
    <p:extLst>
      <p:ext uri="{BB962C8B-B14F-4D97-AF65-F5344CB8AC3E}">
        <p14:creationId xmlns:p14="http://schemas.microsoft.com/office/powerpoint/2010/main" val="275294573"/>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normAutofit fontScale="90000"/>
          </a:bodyPr>
          <a:lstStyle/>
          <a:p>
            <a:r>
              <a:rPr lang="ru-RU" sz="2500" dirty="0" smtClean="0"/>
              <a:t>Минская городская коллегия адвокатов</a:t>
            </a:r>
            <a:br>
              <a:rPr lang="ru-RU" sz="2500" dirty="0" smtClean="0"/>
            </a:br>
            <a:r>
              <a:rPr lang="ru-RU" sz="2500" dirty="0" smtClean="0"/>
              <a:t>Специализированная юридическая консультация  «ЭКОНОМИКА ИМУЩЕСТВО ИИНВЕСТИЦИИ»</a:t>
            </a:r>
            <a:endParaRPr lang="ru-RU" sz="2500" dirty="0"/>
          </a:p>
        </p:txBody>
      </p:sp>
      <p:pic>
        <p:nvPicPr>
          <p:cNvPr id="9" name="Объект 8"/>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539552" y="1916832"/>
            <a:ext cx="3566160" cy="3357435"/>
          </a:xfrm>
        </p:spPr>
      </p:pic>
      <p:sp>
        <p:nvSpPr>
          <p:cNvPr id="11" name="Объект 10"/>
          <p:cNvSpPr>
            <a:spLocks noGrp="1"/>
          </p:cNvSpPr>
          <p:nvPr>
            <p:ph sz="half" idx="2"/>
          </p:nvPr>
        </p:nvSpPr>
        <p:spPr/>
        <p:txBody>
          <a:bodyPr>
            <a:normAutofit fontScale="92500" lnSpcReduction="10000"/>
          </a:bodyPr>
          <a:lstStyle/>
          <a:p>
            <a:pPr marL="0" indent="0">
              <a:buNone/>
            </a:pPr>
            <a:r>
              <a:rPr lang="ru-RU" sz="2000" dirty="0" smtClean="0"/>
              <a:t>Юридическое сопровождение бизнеса!</a:t>
            </a:r>
          </a:p>
          <a:p>
            <a:r>
              <a:rPr lang="ru-RU" sz="2000" dirty="0" smtClean="0"/>
              <a:t> регистрация фирм</a:t>
            </a:r>
          </a:p>
          <a:p>
            <a:r>
              <a:rPr lang="ru-RU" sz="2000" dirty="0" smtClean="0"/>
              <a:t>защита интересов в судах</a:t>
            </a:r>
          </a:p>
          <a:p>
            <a:r>
              <a:rPr lang="ru-RU" sz="2000" dirty="0" smtClean="0"/>
              <a:t> конкурсные закупки (тендеры)</a:t>
            </a:r>
          </a:p>
          <a:p>
            <a:r>
              <a:rPr lang="ru-RU" sz="2000" dirty="0" smtClean="0"/>
              <a:t> консультации по налоговому, таможенному , транспортно-экспедиционному праву</a:t>
            </a:r>
          </a:p>
          <a:p>
            <a:r>
              <a:rPr lang="ru-RU" sz="2000" dirty="0" smtClean="0"/>
              <a:t>корпоративные семинары</a:t>
            </a:r>
          </a:p>
          <a:p>
            <a:endParaRPr lang="ru-RU" sz="2000" dirty="0"/>
          </a:p>
          <a:p>
            <a:pPr marL="0" indent="0">
              <a:buNone/>
            </a:pPr>
            <a:r>
              <a:rPr lang="ru-RU" sz="2000" dirty="0" smtClean="0"/>
              <a:t>Тел.+375 29 </a:t>
            </a:r>
            <a:r>
              <a:rPr lang="ru-RU" sz="2000" dirty="0" smtClean="0"/>
              <a:t>757 17 01, </a:t>
            </a:r>
            <a:endParaRPr lang="ru-RU" sz="2000" dirty="0" smtClean="0"/>
          </a:p>
          <a:p>
            <a:pPr marL="0" indent="0">
              <a:buNone/>
            </a:pPr>
            <a:r>
              <a:rPr lang="ru-RU" sz="2000" dirty="0" smtClean="0"/>
              <a:t>+375 29 </a:t>
            </a:r>
            <a:r>
              <a:rPr lang="ru-RU" sz="2000" dirty="0" smtClean="0"/>
              <a:t>603 96 07</a:t>
            </a:r>
            <a:endParaRPr lang="ru-RU" sz="2000" dirty="0" smtClean="0"/>
          </a:p>
          <a:p>
            <a:pPr marL="0" indent="0">
              <a:buNone/>
            </a:pPr>
            <a:r>
              <a:rPr lang="en-US" sz="2000" dirty="0" smtClean="0"/>
              <a:t>e-mail: </a:t>
            </a:r>
            <a:r>
              <a:rPr lang="en-US" sz="2100" dirty="0" smtClean="0"/>
              <a:t>lcb@lcb.by</a:t>
            </a:r>
            <a:r>
              <a:rPr lang="ru-RU" sz="2000" dirty="0" smtClean="0"/>
              <a:t>(адвокат)</a:t>
            </a:r>
          </a:p>
          <a:p>
            <a:pPr marL="0" indent="0">
              <a:buNone/>
            </a:pPr>
            <a:r>
              <a:rPr lang="en-US" sz="2000" dirty="0"/>
              <a:t>e</a:t>
            </a:r>
            <a:r>
              <a:rPr lang="en-US" sz="2000" dirty="0" smtClean="0"/>
              <a:t>-mail</a:t>
            </a:r>
            <a:r>
              <a:rPr lang="ru-RU" sz="2000" dirty="0" smtClean="0"/>
              <a:t>: </a:t>
            </a:r>
            <a:r>
              <a:rPr lang="en-US" sz="2000" dirty="0" smtClean="0"/>
              <a:t>spec.horuzhej3@gmail.com</a:t>
            </a:r>
            <a:endParaRPr lang="ru-RU" sz="2000" dirty="0"/>
          </a:p>
        </p:txBody>
      </p:sp>
    </p:spTree>
    <p:extLst>
      <p:ext uri="{BB962C8B-B14F-4D97-AF65-F5344CB8AC3E}">
        <p14:creationId xmlns:p14="http://schemas.microsoft.com/office/powerpoint/2010/main" val="1153920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348880"/>
            <a:ext cx="7772400" cy="3132063"/>
          </a:xfrm>
        </p:spPr>
        <p:txBody>
          <a:bodyPr>
            <a:normAutofit/>
          </a:bodyPr>
          <a:lstStyle/>
          <a:p>
            <a:r>
              <a:rPr lang="ru-RU" sz="2000" dirty="0"/>
              <a:t>Указ Президента Республики Беларусь от 11.08.2011 №366 «О некоторых вопросах нотариальной деятельности»</a:t>
            </a:r>
            <a:br>
              <a:rPr lang="ru-RU" sz="2000" dirty="0"/>
            </a:br>
            <a:r>
              <a:rPr lang="ru-RU" sz="2000" dirty="0" smtClean="0"/>
              <a:t/>
            </a:r>
            <a:br>
              <a:rPr lang="ru-RU" sz="2000" dirty="0" smtClean="0"/>
            </a:br>
            <a:r>
              <a:rPr lang="ru-RU" sz="2000" dirty="0"/>
              <a:t/>
            </a:r>
            <a:br>
              <a:rPr lang="ru-RU" sz="2000" dirty="0"/>
            </a:br>
            <a:r>
              <a:rPr lang="ru-RU" sz="2000" dirty="0" smtClean="0"/>
              <a:t>Постановление </a:t>
            </a:r>
            <a:r>
              <a:rPr lang="ru-RU" sz="2000" dirty="0"/>
              <a:t>Совета Министров Республики Беларусь от 28.12.2006г. №1737 «Об утверждении перечня документов, по которым взыскание производится в бесспорном порядке на основании исполнительных надписей нотариусов.»</a:t>
            </a:r>
            <a:br>
              <a:rPr lang="ru-RU" sz="2000" dirty="0"/>
            </a:br>
            <a:endParaRPr lang="ru-RU" sz="2000" dirty="0"/>
          </a:p>
        </p:txBody>
      </p:sp>
      <p:sp>
        <p:nvSpPr>
          <p:cNvPr id="3" name="Текст 2"/>
          <p:cNvSpPr>
            <a:spLocks noGrp="1"/>
          </p:cNvSpPr>
          <p:nvPr>
            <p:ph type="body" idx="1"/>
          </p:nvPr>
        </p:nvSpPr>
        <p:spPr>
          <a:xfrm>
            <a:off x="683568" y="548680"/>
            <a:ext cx="7772400" cy="1500187"/>
          </a:xfrm>
        </p:spPr>
        <p:txBody>
          <a:bodyPr/>
          <a:lstStyle/>
          <a:p>
            <a:pPr algn="ctr"/>
            <a:r>
              <a:rPr lang="ru-RU" b="1" dirty="0" smtClean="0">
                <a:solidFill>
                  <a:schemeClr val="tx1"/>
                </a:solidFill>
              </a:rPr>
              <a:t>ВНЕСУДЕБНОЕ ВЗЫСКАНИЕ ЗАДОЛЖЕННОСТИ</a:t>
            </a:r>
          </a:p>
          <a:p>
            <a:pPr algn="ctr"/>
            <a:r>
              <a:rPr lang="ru-RU" b="1" dirty="0" smtClean="0">
                <a:solidFill>
                  <a:schemeClr val="tx1"/>
                </a:solidFill>
              </a:rPr>
              <a:t>(совершение исполнительной надписи нотариуса)</a:t>
            </a:r>
            <a:endParaRPr lang="ru-RU" b="1" dirty="0">
              <a:solidFill>
                <a:schemeClr val="tx1"/>
              </a:solidFill>
            </a:endParaRPr>
          </a:p>
        </p:txBody>
      </p:sp>
    </p:spTree>
    <p:extLst>
      <p:ext uri="{BB962C8B-B14F-4D97-AF65-F5344CB8AC3E}">
        <p14:creationId xmlns:p14="http://schemas.microsoft.com/office/powerpoint/2010/main" val="768875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2500" b="1" dirty="0" smtClean="0"/>
              <a:t>Оспаривание исполнительной надписи нотариуса</a:t>
            </a:r>
            <a:endParaRPr lang="ru-RU" sz="2500" b="1" dirty="0"/>
          </a:p>
        </p:txBody>
      </p:sp>
      <p:sp>
        <p:nvSpPr>
          <p:cNvPr id="5" name="Объект 4"/>
          <p:cNvSpPr>
            <a:spLocks noGrp="1"/>
          </p:cNvSpPr>
          <p:nvPr>
            <p:ph sz="half" idx="1"/>
          </p:nvPr>
        </p:nvSpPr>
        <p:spPr>
          <a:xfrm>
            <a:off x="457200" y="1844824"/>
            <a:ext cx="4038600" cy="3672408"/>
          </a:xfrm>
        </p:spPr>
        <p:txBody>
          <a:bodyPr>
            <a:normAutofit fontScale="92500" lnSpcReduction="20000"/>
          </a:bodyPr>
          <a:lstStyle/>
          <a:p>
            <a:pPr marL="0" indent="0">
              <a:buNone/>
            </a:pPr>
            <a:r>
              <a:rPr lang="ru-RU" sz="2400" dirty="0" smtClean="0"/>
              <a:t>	       Жалоба</a:t>
            </a:r>
          </a:p>
          <a:p>
            <a:pPr marL="0" indent="0" algn="just">
              <a:buNone/>
            </a:pPr>
            <a:r>
              <a:rPr lang="ru-RU" sz="2400" dirty="0" smtClean="0"/>
              <a:t> на совершение нотариального действия по совершению исполнительной надписи</a:t>
            </a:r>
          </a:p>
          <a:p>
            <a:pPr marL="0" indent="0" algn="just">
              <a:buNone/>
            </a:pPr>
            <a:endParaRPr lang="ru-RU" sz="2400" dirty="0" smtClean="0"/>
          </a:p>
          <a:p>
            <a:pPr marL="0" indent="0">
              <a:buNone/>
            </a:pPr>
            <a:r>
              <a:rPr lang="ru-RU" sz="2400" dirty="0" smtClean="0"/>
              <a:t>Срок подачи: 10-ти </a:t>
            </a:r>
            <a:r>
              <a:rPr lang="ru-RU" sz="2400" dirty="0" err="1" smtClean="0"/>
              <a:t>дневный</a:t>
            </a:r>
            <a:r>
              <a:rPr lang="ru-RU" sz="2400" dirty="0" smtClean="0"/>
              <a:t> срок с момента когда стало известно о совершении исполнительной надписи, либо отказ в ее совершении </a:t>
            </a:r>
          </a:p>
          <a:p>
            <a:pPr marL="0" indent="0">
              <a:buNone/>
            </a:pPr>
            <a:r>
              <a:rPr lang="ru-RU" sz="2000" dirty="0" smtClean="0"/>
              <a:t>(Сумма государственной пошлины -  10 БВ (п.10 приложения 15 к НК).</a:t>
            </a:r>
          </a:p>
          <a:p>
            <a:endParaRPr lang="ru-RU" sz="2400" dirty="0"/>
          </a:p>
        </p:txBody>
      </p:sp>
      <p:sp>
        <p:nvSpPr>
          <p:cNvPr id="6" name="Объект 5"/>
          <p:cNvSpPr>
            <a:spLocks noGrp="1"/>
          </p:cNvSpPr>
          <p:nvPr>
            <p:ph sz="half" idx="2"/>
          </p:nvPr>
        </p:nvSpPr>
        <p:spPr>
          <a:xfrm>
            <a:off x="4499992" y="1916832"/>
            <a:ext cx="4038600" cy="3528392"/>
          </a:xfrm>
        </p:spPr>
        <p:txBody>
          <a:bodyPr>
            <a:normAutofit fontScale="92500" lnSpcReduction="20000"/>
          </a:bodyPr>
          <a:lstStyle/>
          <a:p>
            <a:pPr marL="0" indent="0" algn="ctr">
              <a:buNone/>
            </a:pPr>
            <a:r>
              <a:rPr lang="ru-RU" sz="2400" dirty="0" smtClean="0"/>
              <a:t>Иск </a:t>
            </a:r>
          </a:p>
          <a:p>
            <a:pPr marL="0" indent="0" algn="ctr">
              <a:buNone/>
            </a:pPr>
            <a:r>
              <a:rPr lang="ru-RU" sz="2400" dirty="0" smtClean="0"/>
              <a:t>о неподлежащей исполнению исполнительной надписи нотариуса</a:t>
            </a:r>
          </a:p>
          <a:p>
            <a:pPr marL="0" indent="0">
              <a:buNone/>
            </a:pPr>
            <a:r>
              <a:rPr lang="ru-RU" sz="2000" dirty="0" smtClean="0"/>
              <a:t> (Сумма государственной пошлины – требование имущественного характера (п.1 приложения 15 к НК)</a:t>
            </a:r>
            <a:endParaRPr lang="ru-RU" sz="2000" dirty="0"/>
          </a:p>
        </p:txBody>
      </p:sp>
      <p:cxnSp>
        <p:nvCxnSpPr>
          <p:cNvPr id="8" name="Прямая со стрелкой 7"/>
          <p:cNvCxnSpPr/>
          <p:nvPr/>
        </p:nvCxnSpPr>
        <p:spPr>
          <a:xfrm flipH="1">
            <a:off x="2627784" y="1196752"/>
            <a:ext cx="1704944" cy="403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4211960" y="1196752"/>
            <a:ext cx="1944216" cy="403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800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8208912" cy="5724644"/>
          </a:xfrm>
          <a:prstGeom prst="rect">
            <a:avLst/>
          </a:prstGeom>
        </p:spPr>
        <p:txBody>
          <a:bodyPr wrap="square">
            <a:spAutoFit/>
          </a:bodyPr>
          <a:lstStyle/>
          <a:p>
            <a:r>
              <a:rPr lang="ru-RU" sz="2400" dirty="0" smtClean="0"/>
              <a:t>До </a:t>
            </a:r>
            <a:r>
              <a:rPr lang="ru-RU" sz="2400" dirty="0"/>
              <a:t>обращения в суд с иском по спорам, возникающим между юридическими лицами и (или) индивидуальными предпринимателями, обязательным является предъявление претензии (письменного предложения о добровольном урегулировании спора), если иное не установлено настоящим Кодексом, иными законодательными актами или договором. Порядок предъявления претензии устанавливается законодательством или </a:t>
            </a:r>
            <a:r>
              <a:rPr lang="ru-RU" sz="2400" dirty="0" smtClean="0"/>
              <a:t>договором (п.2 ст.10 ГК Республики Беларусь)</a:t>
            </a:r>
          </a:p>
          <a:p>
            <a:r>
              <a:rPr lang="ru-RU" sz="2400" dirty="0" smtClean="0"/>
              <a:t> </a:t>
            </a:r>
          </a:p>
          <a:p>
            <a:r>
              <a:rPr lang="ru-RU" sz="2400" dirty="0" smtClean="0"/>
              <a:t>Требование к претензии установлены в Приложении к ХПК Республики Беларусь</a:t>
            </a:r>
          </a:p>
          <a:p>
            <a:endParaRPr lang="ru-RU" sz="2400" dirty="0"/>
          </a:p>
          <a:p>
            <a:endParaRPr lang="ru-RU" dirty="0"/>
          </a:p>
          <a:p>
            <a:endParaRPr lang="ru-RU" dirty="0" smtClean="0"/>
          </a:p>
          <a:p>
            <a:endParaRPr lang="ru-RU" dirty="0"/>
          </a:p>
        </p:txBody>
      </p:sp>
    </p:spTree>
    <p:extLst>
      <p:ext uri="{BB962C8B-B14F-4D97-AF65-F5344CB8AC3E}">
        <p14:creationId xmlns:p14="http://schemas.microsoft.com/office/powerpoint/2010/main" val="404412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2600" dirty="0" smtClean="0"/>
              <a:t>Приказное производство</a:t>
            </a:r>
            <a:endParaRPr lang="ru-RU" sz="2600" dirty="0"/>
          </a:p>
        </p:txBody>
      </p:sp>
      <p:sp>
        <p:nvSpPr>
          <p:cNvPr id="3" name="Объект 2"/>
          <p:cNvSpPr>
            <a:spLocks noGrp="1"/>
          </p:cNvSpPr>
          <p:nvPr>
            <p:ph idx="1"/>
          </p:nvPr>
        </p:nvSpPr>
        <p:spPr>
          <a:xfrm>
            <a:off x="457200" y="1196752"/>
            <a:ext cx="8229600" cy="4929411"/>
          </a:xfrm>
        </p:spPr>
        <p:txBody>
          <a:bodyPr>
            <a:normAutofit fontScale="55000" lnSpcReduction="20000"/>
          </a:bodyPr>
          <a:lstStyle/>
          <a:p>
            <a:pPr marL="0" indent="0">
              <a:buNone/>
            </a:pPr>
            <a:r>
              <a:rPr lang="ru-RU" dirty="0" smtClean="0"/>
              <a:t>	В </a:t>
            </a:r>
            <a:r>
              <a:rPr lang="ru-RU" dirty="0"/>
              <a:t>приказном производстве рассматриваются требования о взыскании денежных средств, об истребовании имущества или об обращении взыскания на имущество должника, которые носят бесспорный характер (основаны на документах, подтверждающих задолженность должника), либо признаются (не оспариваются) должником, но не выполняются</a:t>
            </a:r>
            <a:r>
              <a:rPr lang="ru-RU" dirty="0" smtClean="0"/>
              <a:t>.</a:t>
            </a:r>
          </a:p>
          <a:p>
            <a:pPr marL="0" indent="0">
              <a:buNone/>
            </a:pPr>
            <a:endParaRPr lang="ru-RU" dirty="0"/>
          </a:p>
          <a:p>
            <a:pPr marL="0" indent="0" algn="just">
              <a:buNone/>
            </a:pPr>
            <a:r>
              <a:rPr lang="ru-RU" dirty="0" smtClean="0"/>
              <a:t>	</a:t>
            </a:r>
            <a:r>
              <a:rPr lang="ru-RU" b="1" dirty="0" smtClean="0"/>
              <a:t>Не </a:t>
            </a:r>
            <a:r>
              <a:rPr lang="ru-RU" b="1" dirty="0"/>
              <a:t>подлежат рассмотрению в порядке приказного производства требования:</a:t>
            </a:r>
          </a:p>
          <a:p>
            <a:r>
              <a:rPr lang="ru-RU" dirty="0"/>
              <a:t>об истребовании собственником или иным законным владельцем недвижимого имущества;</a:t>
            </a:r>
          </a:p>
          <a:p>
            <a:r>
              <a:rPr lang="ru-RU" dirty="0"/>
              <a:t>об исполнении гарантийного обязательства (за исключением банковской гарантии);</a:t>
            </a:r>
          </a:p>
          <a:p>
            <a:r>
              <a:rPr lang="ru-RU" dirty="0"/>
              <a:t>об исполнении обязательства, возникшего из договора об уступке требования либо переводе долга (за исключением случаев письменного признания должником задолженности);</a:t>
            </a:r>
          </a:p>
          <a:p>
            <a:r>
              <a:rPr lang="ru-RU" dirty="0"/>
              <a:t>взыскание по которым в соответствии с законодательными актами осуществляется путем совершения нотариусом исполнительной надписи.</a:t>
            </a:r>
          </a:p>
          <a:p>
            <a:pPr marL="0" indent="0">
              <a:buNone/>
            </a:pPr>
            <a:r>
              <a:rPr lang="ru-RU" dirty="0" smtClean="0"/>
              <a:t>                                                                                       (ст. 220 ХПК Республики Беларусь)</a:t>
            </a:r>
            <a:endParaRPr lang="ru-RU" dirty="0"/>
          </a:p>
        </p:txBody>
      </p:sp>
    </p:spTree>
    <p:extLst>
      <p:ext uri="{BB962C8B-B14F-4D97-AF65-F5344CB8AC3E}">
        <p14:creationId xmlns:p14="http://schemas.microsoft.com/office/powerpoint/2010/main" val="4140393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620688"/>
            <a:ext cx="8208912" cy="4524315"/>
          </a:xfrm>
          <a:prstGeom prst="rect">
            <a:avLst/>
          </a:prstGeom>
        </p:spPr>
        <p:txBody>
          <a:bodyPr wrap="square">
            <a:spAutoFit/>
          </a:bodyPr>
          <a:lstStyle/>
          <a:p>
            <a:r>
              <a:rPr lang="ru-RU" sz="2400" dirty="0"/>
              <a:t>До обращения в суд с иском по спорам, возникающим между юридическими лицами и (или) индивидуальными предпринимателями, обязательным является предъявление претензии (письменного предложения о добровольном урегулировании спора), если иное не установлено настоящим Кодексом, иными законодательными актами или договором. Порядок предъявления претензии устанавливается законодательством или </a:t>
            </a:r>
            <a:r>
              <a:rPr lang="ru-RU" sz="2400" dirty="0" smtClean="0"/>
              <a:t>договором</a:t>
            </a:r>
            <a:r>
              <a:rPr lang="ru-RU" sz="2400" dirty="0"/>
              <a:t> </a:t>
            </a:r>
            <a:r>
              <a:rPr lang="ru-RU" sz="2400" dirty="0" smtClean="0"/>
              <a:t>(п.2 ст.10 ГК Республики Беларусь)</a:t>
            </a:r>
          </a:p>
          <a:p>
            <a:endParaRPr lang="ru-RU" sz="2400" dirty="0"/>
          </a:p>
          <a:p>
            <a:r>
              <a:rPr lang="ru-RU" sz="2400" dirty="0" smtClean="0"/>
              <a:t>Требование к претензии установлены в приложении к ХПК Республики Беларусь</a:t>
            </a:r>
            <a:endParaRPr lang="ru-RU" sz="2400" dirty="0"/>
          </a:p>
        </p:txBody>
      </p:sp>
    </p:spTree>
    <p:extLst>
      <p:ext uri="{BB962C8B-B14F-4D97-AF65-F5344CB8AC3E}">
        <p14:creationId xmlns:p14="http://schemas.microsoft.com/office/powerpoint/2010/main" val="1323442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Исковое производство</a:t>
            </a:r>
            <a:endParaRPr lang="ru-RU" dirty="0"/>
          </a:p>
        </p:txBody>
      </p:sp>
      <p:sp>
        <p:nvSpPr>
          <p:cNvPr id="3" name="Объект 2"/>
          <p:cNvSpPr>
            <a:spLocks noGrp="1"/>
          </p:cNvSpPr>
          <p:nvPr>
            <p:ph idx="1"/>
          </p:nvPr>
        </p:nvSpPr>
        <p:spPr/>
        <p:txBody>
          <a:bodyPr>
            <a:normAutofit fontScale="92500" lnSpcReduction="10000"/>
          </a:bodyPr>
          <a:lstStyle/>
          <a:p>
            <a:r>
              <a:rPr lang="ru-RU" sz="1800" dirty="0" smtClean="0"/>
              <a:t>РАЗДЕЛ 2 ХПК Республики Беларусь, ПОСТАНОВЛЕНИЕ </a:t>
            </a:r>
            <a:r>
              <a:rPr lang="ru-RU" sz="1800" dirty="0"/>
              <a:t>ПЛЕНУМА ВЫСШЕГО ХОЗЯЙСТВЕННОГО СУДА РЕСПУБЛИКИ </a:t>
            </a:r>
            <a:r>
              <a:rPr lang="ru-RU" sz="1800" dirty="0" smtClean="0"/>
              <a:t>БЕЛАРУСЬ  от 27 </a:t>
            </a:r>
            <a:r>
              <a:rPr lang="ru-RU" sz="1800" dirty="0"/>
              <a:t>мая 2011 г. N </a:t>
            </a:r>
            <a:r>
              <a:rPr lang="ru-RU" sz="1800" dirty="0" smtClean="0"/>
              <a:t>6  «О </a:t>
            </a:r>
            <a:r>
              <a:rPr lang="ru-RU" sz="1800" dirty="0"/>
              <a:t>НЕКОТОРЫХ ВОПРОСАХ РАССМОТРЕНИЯ ДЕЛ В ХОЗЯЙСТВЕННОМ СУДЕ ПЕРВОЙ </a:t>
            </a:r>
            <a:r>
              <a:rPr lang="ru-RU" sz="1800" dirty="0" smtClean="0"/>
              <a:t>ИНСТАНЦИИ»</a:t>
            </a:r>
          </a:p>
          <a:p>
            <a:r>
              <a:rPr lang="ru-RU" sz="1800" dirty="0" smtClean="0"/>
              <a:t>ГЛАВА 31 ХПК Республики Беларусь, ПОСТАНОВЛЕНИЕ </a:t>
            </a:r>
            <a:r>
              <a:rPr lang="ru-RU" sz="1800" dirty="0"/>
              <a:t>ПЛЕНУМА ВЫСШЕГО ХОЗЯЙСТВЕННОГО СУДА РЕСПУБЛИКИ </a:t>
            </a:r>
            <a:r>
              <a:rPr lang="ru-RU" sz="1800" dirty="0" smtClean="0"/>
              <a:t>БЕЛАРУСЬ от  29 </a:t>
            </a:r>
            <a:r>
              <a:rPr lang="ru-RU" sz="1800" dirty="0"/>
              <a:t>июня 2011 г. N </a:t>
            </a:r>
            <a:r>
              <a:rPr lang="ru-RU" sz="1800" dirty="0" smtClean="0"/>
              <a:t>11 «О </a:t>
            </a:r>
            <a:r>
              <a:rPr lang="ru-RU" sz="1800" dirty="0"/>
              <a:t>НЕКОТОРЫХ ВОПРОСАХ РАССМОТРЕНИЯ ДЕЛ В ХОЗЯЙСТВЕННОМ СУДЕ АПЕЛЛЯЦИОННОЙ </a:t>
            </a:r>
            <a:r>
              <a:rPr lang="ru-RU" sz="1800" dirty="0" smtClean="0"/>
              <a:t>ИНСТАНЦИИ</a:t>
            </a:r>
          </a:p>
          <a:p>
            <a:endParaRPr lang="ru-RU" sz="1800" dirty="0"/>
          </a:p>
          <a:p>
            <a:r>
              <a:rPr lang="ru-RU" sz="1800" dirty="0"/>
              <a:t>ГЛАВА </a:t>
            </a:r>
            <a:r>
              <a:rPr lang="ru-RU" sz="1800" dirty="0" smtClean="0"/>
              <a:t>32 ХПК Республики Беларусь  </a:t>
            </a:r>
            <a:r>
              <a:rPr lang="ru-RU" sz="1800" dirty="0"/>
              <a:t>ПРОИЗВОДСТВО В СУДЕ, РАССМАТРИВАЮЩЕМ ЭКОНОМИЧЕСКИЕ ДЕЛА, КАССАЦИОННОЙ </a:t>
            </a:r>
            <a:r>
              <a:rPr lang="ru-RU" sz="1800" dirty="0" smtClean="0"/>
              <a:t>ИНСТАНЦИИ </a:t>
            </a:r>
          </a:p>
          <a:p>
            <a:endParaRPr lang="ru-RU" sz="1800" dirty="0" smtClean="0"/>
          </a:p>
          <a:p>
            <a:r>
              <a:rPr lang="ru-RU" sz="1800" dirty="0" smtClean="0"/>
              <a:t>ГЛАВА </a:t>
            </a:r>
            <a:r>
              <a:rPr lang="ru-RU" sz="1800" dirty="0"/>
              <a:t>33 ПРОИЗВОДСТВО ПО ПЕРЕСМОТРУ СУДЕБНЫХ ПОСТАНОВЛЕНИЙ В ПОРЯДКЕ НАДЗОРА</a:t>
            </a:r>
          </a:p>
          <a:p>
            <a:endParaRPr lang="ru-RU" sz="1800" dirty="0"/>
          </a:p>
          <a:p>
            <a:r>
              <a:rPr lang="ru-RU" sz="1800" dirty="0" smtClean="0"/>
              <a:t>ГЛАВА </a:t>
            </a:r>
            <a:r>
              <a:rPr lang="ru-RU" sz="1800" dirty="0"/>
              <a:t>34 ПЕРЕСМОТР ВСТУПИВШИХ В ЗАКОННУЮ СИЛУ СУДЕБНЫХ ПОСТАНОВЛЕНИЙ ПО ВНОВЬ ОТКРЫВШИМСЯ ОБСТОЯТЕЛЬСТВАМ</a:t>
            </a:r>
          </a:p>
        </p:txBody>
      </p:sp>
    </p:spTree>
    <p:extLst>
      <p:ext uri="{BB962C8B-B14F-4D97-AF65-F5344CB8AC3E}">
        <p14:creationId xmlns:p14="http://schemas.microsoft.com/office/powerpoint/2010/main" val="3984957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404665"/>
            <a:ext cx="7772400" cy="2880319"/>
          </a:xfrm>
        </p:spPr>
        <p:txBody>
          <a:bodyPr>
            <a:normAutofit/>
          </a:bodyPr>
          <a:lstStyle/>
          <a:p>
            <a:r>
              <a:rPr lang="ru-RU" sz="3000" b="1" dirty="0" smtClean="0"/>
              <a:t>Национальный центр электронных услуг </a:t>
            </a:r>
            <a:br>
              <a:rPr lang="ru-RU" sz="3000" b="1" dirty="0" smtClean="0"/>
            </a:br>
            <a:r>
              <a:rPr lang="en-US" sz="3000" dirty="0"/>
              <a:t>https://nces.by/</a:t>
            </a:r>
            <a:endParaRPr lang="ru-RU" sz="3000" dirty="0"/>
          </a:p>
        </p:txBody>
      </p:sp>
      <p:sp>
        <p:nvSpPr>
          <p:cNvPr id="6" name="Подзаголовок 5"/>
          <p:cNvSpPr>
            <a:spLocks noGrp="1"/>
          </p:cNvSpPr>
          <p:nvPr>
            <p:ph type="subTitle" idx="1"/>
          </p:nvPr>
        </p:nvSpPr>
        <p:spPr>
          <a:xfrm>
            <a:off x="1371600" y="3068960"/>
            <a:ext cx="6400800" cy="3096344"/>
          </a:xfrm>
        </p:spPr>
        <p:txBody>
          <a:bodyPr>
            <a:normAutofit fontScale="92500" lnSpcReduction="20000"/>
          </a:bodyPr>
          <a:lstStyle/>
          <a:p>
            <a:r>
              <a:rPr lang="ru-RU" dirty="0"/>
              <a:t>Общегосударственная автоматизированная информационная система (</a:t>
            </a:r>
            <a:r>
              <a:rPr lang="ru-RU" dirty="0" smtClean="0"/>
              <a:t>ОАИС</a:t>
            </a:r>
            <a:r>
              <a:rPr lang="en-US" dirty="0" smtClean="0"/>
              <a:t>)</a:t>
            </a:r>
            <a:endParaRPr lang="ru-RU" dirty="0" smtClean="0"/>
          </a:p>
          <a:p>
            <a:r>
              <a:rPr lang="en-US" dirty="0" smtClean="0"/>
              <a:t> </a:t>
            </a:r>
            <a:r>
              <a:rPr lang="ru-RU" dirty="0" smtClean="0"/>
              <a:t>код услуги 3.36.01 </a:t>
            </a:r>
          </a:p>
          <a:p>
            <a:r>
              <a:rPr lang="ru-RU" dirty="0" smtClean="0"/>
              <a:t>«Сведения для проверки благонадежности деловой репутации»</a:t>
            </a:r>
            <a:endParaRPr lang="ru-RU" dirty="0"/>
          </a:p>
        </p:txBody>
      </p:sp>
    </p:spTree>
    <p:extLst>
      <p:ext uri="{BB962C8B-B14F-4D97-AF65-F5344CB8AC3E}">
        <p14:creationId xmlns:p14="http://schemas.microsoft.com/office/powerpoint/2010/main" val="2503478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dirty="0" smtClean="0"/>
              <a:t>Единый портал электронных услуг </a:t>
            </a:r>
            <a:br>
              <a:rPr lang="ru-RU" dirty="0" smtClean="0"/>
            </a:br>
            <a:r>
              <a:rPr lang="en-US" dirty="0"/>
              <a:t>https://portal.gov.by</a:t>
            </a:r>
            <a:endParaRPr lang="ru-RU" dirty="0"/>
          </a:p>
        </p:txBody>
      </p:sp>
      <p:sp>
        <p:nvSpPr>
          <p:cNvPr id="6" name="Объект 5"/>
          <p:cNvSpPr>
            <a:spLocks noGrp="1"/>
          </p:cNvSpPr>
          <p:nvPr>
            <p:ph idx="1"/>
          </p:nvPr>
        </p:nvSpPr>
        <p:spPr/>
        <p:txBody>
          <a:bodyPr>
            <a:normAutofit fontScale="77500" lnSpcReduction="20000"/>
          </a:bodyPr>
          <a:lstStyle/>
          <a:p>
            <a:pPr marL="0" indent="0">
              <a:buNone/>
            </a:pPr>
            <a:r>
              <a:rPr lang="ru-RU" b="1" dirty="0"/>
              <a:t>Юридические лица, индивидуальные предприниматели по доступу с использованием средств электронной цифровой подписи республиканского удостоверяющего центра.</a:t>
            </a:r>
            <a:endParaRPr lang="ru-RU" dirty="0"/>
          </a:p>
          <a:p>
            <a:pPr marL="0" indent="0">
              <a:buNone/>
            </a:pPr>
            <a:r>
              <a:rPr lang="ru-RU" b="1" dirty="0"/>
              <a:t>Для получения услуги на портале необходимо</a:t>
            </a:r>
            <a:r>
              <a:rPr lang="ru-RU" b="1" dirty="0" smtClean="0"/>
              <a:t>:</a:t>
            </a:r>
          </a:p>
          <a:p>
            <a:r>
              <a:rPr lang="ru-RU" dirty="0" smtClean="0"/>
              <a:t>Получить средства электронной цифровой подписи</a:t>
            </a:r>
            <a:endParaRPr lang="ru-RU" dirty="0"/>
          </a:p>
          <a:p>
            <a:pPr lvl="0"/>
            <a:r>
              <a:rPr lang="ru-RU" dirty="0" smtClean="0"/>
              <a:t>в </a:t>
            </a:r>
            <a:r>
              <a:rPr lang="ru-RU" dirty="0"/>
              <a:t>Республиканском удостоверяющем центре;</a:t>
            </a:r>
          </a:p>
          <a:p>
            <a:pPr lvl="0"/>
            <a:r>
              <a:rPr lang="ru-RU" dirty="0"/>
              <a:t>заполнить заявку на основании электронной формы;</a:t>
            </a:r>
          </a:p>
          <a:p>
            <a:pPr lvl="0"/>
            <a:r>
              <a:rPr lang="ru-RU" dirty="0"/>
              <a:t>заключить договор на оказание услуг;</a:t>
            </a:r>
          </a:p>
          <a:p>
            <a:pPr lvl="0"/>
            <a:r>
              <a:rPr lang="ru-RU" dirty="0"/>
              <a:t>пройти аутентификацию на портале. Услуга будет доступна в личном кабинете.</a:t>
            </a:r>
          </a:p>
          <a:p>
            <a:endParaRPr lang="ru-RU" dirty="0"/>
          </a:p>
        </p:txBody>
      </p:sp>
    </p:spTree>
    <p:extLst>
      <p:ext uri="{BB962C8B-B14F-4D97-AF65-F5344CB8AC3E}">
        <p14:creationId xmlns:p14="http://schemas.microsoft.com/office/powerpoint/2010/main" val="15246081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592</TotalTime>
  <Words>438</Words>
  <Application>Microsoft Office PowerPoint</Application>
  <PresentationFormat>Экран (4:3)</PresentationFormat>
  <Paragraphs>63</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Минская городская коллегия адвокатов Специализированная юридическая консультация  «ЭКОНОМИКА ИМУЩЕСТВО ИИНВЕСТИЦИИ»</vt:lpstr>
      <vt:lpstr>Указ Президента Республики Беларусь от 11.08.2011 №366 «О некоторых вопросах нотариальной деятельности»   Постановление Совета Министров Республики Беларусь от 28.12.2006г. №1737 «Об утверждении перечня документов, по которым взыскание производится в бесспорном порядке на основании исполнительных надписей нотариусов.» </vt:lpstr>
      <vt:lpstr>Оспаривание исполнительной надписи нотариуса</vt:lpstr>
      <vt:lpstr>Презентация PowerPoint</vt:lpstr>
      <vt:lpstr>Приказное производство</vt:lpstr>
      <vt:lpstr>Презентация PowerPoint</vt:lpstr>
      <vt:lpstr>Исковое производство</vt:lpstr>
      <vt:lpstr>Национальный центр электронных услуг  https://nces.by/</vt:lpstr>
      <vt:lpstr>Единый портал электронных услуг  https://portal.gov.by</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57</cp:revision>
  <cp:lastPrinted>2020-07-10T06:25:20Z</cp:lastPrinted>
  <dcterms:created xsi:type="dcterms:W3CDTF">2019-02-04T12:26:59Z</dcterms:created>
  <dcterms:modified xsi:type="dcterms:W3CDTF">2021-10-07T14:31:46Z</dcterms:modified>
</cp:coreProperties>
</file>